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70" r:id="rId7"/>
    <p:sldId id="271" r:id="rId8"/>
    <p:sldId id="269" r:id="rId9"/>
    <p:sldId id="272" r:id="rId10"/>
    <p:sldId id="268" r:id="rId11"/>
    <p:sldId id="273" r:id="rId12"/>
    <p:sldId id="267" r:id="rId13"/>
    <p:sldId id="265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-102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7173-B75D-4695-BD11-36B97564B519}" type="datetimeFigureOut">
              <a:rPr lang="hu-HU" smtClean="0"/>
              <a:t>2019.04.18.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FD50-DB10-465F-9B77-1F892C6C22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79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7173-B75D-4695-BD11-36B97564B519}" type="datetimeFigureOut">
              <a:rPr lang="hu-HU" smtClean="0"/>
              <a:t>2019.04.18.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FD50-DB10-465F-9B77-1F892C6C22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280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7173-B75D-4695-BD11-36B97564B519}" type="datetimeFigureOut">
              <a:rPr lang="hu-HU" smtClean="0"/>
              <a:t>2019.04.18.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FD50-DB10-465F-9B77-1F892C6C22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486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7173-B75D-4695-BD11-36B97564B519}" type="datetimeFigureOut">
              <a:rPr lang="hu-HU" smtClean="0"/>
              <a:t>2019.04.18.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FD50-DB10-465F-9B77-1F892C6C22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448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7173-B75D-4695-BD11-36B97564B519}" type="datetimeFigureOut">
              <a:rPr lang="hu-HU" smtClean="0"/>
              <a:t>2019.04.18.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FD50-DB10-465F-9B77-1F892C6C22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66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7173-B75D-4695-BD11-36B97564B519}" type="datetimeFigureOut">
              <a:rPr lang="hu-HU" smtClean="0"/>
              <a:t>2019.04.18.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FD50-DB10-465F-9B77-1F892C6C22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413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7173-B75D-4695-BD11-36B97564B519}" type="datetimeFigureOut">
              <a:rPr lang="hu-HU" smtClean="0"/>
              <a:t>2019.04.18.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FD50-DB10-465F-9B77-1F892C6C22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56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7173-B75D-4695-BD11-36B97564B519}" type="datetimeFigureOut">
              <a:rPr lang="hu-HU" smtClean="0"/>
              <a:t>2019.04.18.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FD50-DB10-465F-9B77-1F892C6C22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27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7173-B75D-4695-BD11-36B97564B519}" type="datetimeFigureOut">
              <a:rPr lang="hu-HU" smtClean="0"/>
              <a:t>2019.04.18.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FD50-DB10-465F-9B77-1F892C6C22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037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7173-B75D-4695-BD11-36B97564B519}" type="datetimeFigureOut">
              <a:rPr lang="hu-HU" smtClean="0"/>
              <a:t>2019.04.18.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FD50-DB10-465F-9B77-1F892C6C22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430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7173-B75D-4695-BD11-36B97564B519}" type="datetimeFigureOut">
              <a:rPr lang="hu-HU" smtClean="0"/>
              <a:t>2019.04.18.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FD50-DB10-465F-9B77-1F892C6C22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452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7173-B75D-4695-BD11-36B97564B519}" type="datetimeFigureOut">
              <a:rPr lang="hu-HU" smtClean="0"/>
              <a:t>2019.04.18.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FD50-DB10-465F-9B77-1F892C6C22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164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etesitmenyazonositas@kdtvizig.h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63756" y="535954"/>
            <a:ext cx="9144000" cy="238760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VOR kód igénylése és kiadásának rendszere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91548" y="3611977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hu-HU" dirty="0" smtClean="0">
                <a:solidFill>
                  <a:schemeClr val="bg1"/>
                </a:solidFill>
              </a:rPr>
              <a:t>Szabó Péter</a:t>
            </a:r>
          </a:p>
          <a:p>
            <a:pPr algn="l"/>
            <a:r>
              <a:rPr lang="hu-HU" dirty="0" smtClean="0">
                <a:solidFill>
                  <a:schemeClr val="bg1"/>
                </a:solidFill>
              </a:rPr>
              <a:t>Közép-dunántúli Vízügyi Igazgatóság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Vízvédelmi és Vízgyűjtő-gazdálkodási Osztály</a:t>
            </a:r>
          </a:p>
          <a:p>
            <a:pPr algn="l"/>
            <a:r>
              <a:rPr lang="hu-HU" dirty="0" smtClean="0">
                <a:solidFill>
                  <a:schemeClr val="bg1"/>
                </a:solidFill>
              </a:rPr>
              <a:t>osztályvezető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Ritkább példák – Kitöltendő űrlapok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Bányatavak</a:t>
            </a:r>
            <a:r>
              <a:rPr lang="hu-HU" dirty="0" smtClean="0"/>
              <a:t> – </a:t>
            </a:r>
            <a:r>
              <a:rPr lang="hu-HU" i="1" dirty="0" smtClean="0"/>
              <a:t>Létesített meder, </a:t>
            </a:r>
            <a:r>
              <a:rPr lang="hu-HU" i="1" dirty="0"/>
              <a:t>vízhasználati hely</a:t>
            </a:r>
            <a:r>
              <a:rPr lang="hu-HU" dirty="0"/>
              <a:t>, </a:t>
            </a:r>
            <a:r>
              <a:rPr lang="hu-HU" i="1" dirty="0"/>
              <a:t>vízterhelési </a:t>
            </a:r>
            <a:r>
              <a:rPr lang="hu-HU" i="1" dirty="0" smtClean="0"/>
              <a:t>hely (műtárgy)</a:t>
            </a:r>
          </a:p>
          <a:p>
            <a:r>
              <a:rPr lang="hu-HU" b="1" dirty="0" smtClean="0"/>
              <a:t>Mederrendezés</a:t>
            </a:r>
            <a:r>
              <a:rPr lang="hu-HU" dirty="0" smtClean="0"/>
              <a:t> – </a:t>
            </a:r>
            <a:r>
              <a:rPr lang="hu-HU" i="1" dirty="0" smtClean="0"/>
              <a:t>Létesített meder </a:t>
            </a:r>
            <a:r>
              <a:rPr lang="hu-HU" dirty="0" smtClean="0"/>
              <a:t>(meglévő medernél nem), </a:t>
            </a:r>
            <a:r>
              <a:rPr lang="hu-HU" i="1" dirty="0" smtClean="0"/>
              <a:t>műtárgy, vízimunka</a:t>
            </a:r>
          </a:p>
          <a:p>
            <a:r>
              <a:rPr lang="hu-HU" b="1" dirty="0" smtClean="0"/>
              <a:t>Kikötők</a:t>
            </a:r>
            <a:r>
              <a:rPr lang="hu-HU" dirty="0" smtClean="0"/>
              <a:t> – </a:t>
            </a:r>
            <a:r>
              <a:rPr lang="hu-HU" i="1" dirty="0"/>
              <a:t>M</a:t>
            </a:r>
            <a:r>
              <a:rPr lang="hu-HU" i="1" dirty="0" smtClean="0"/>
              <a:t>űtárgy (mederhasználati vízilétesítmény) - </a:t>
            </a:r>
            <a:r>
              <a:rPr lang="hu-HU" sz="2000" dirty="0" smtClean="0"/>
              <a:t>kikötő űrlap nincs!</a:t>
            </a:r>
          </a:p>
          <a:p>
            <a:r>
              <a:rPr lang="hu-HU" b="1" dirty="0" smtClean="0"/>
              <a:t>Strandok</a:t>
            </a:r>
            <a:r>
              <a:rPr lang="hu-HU" dirty="0" smtClean="0"/>
              <a:t> – </a:t>
            </a:r>
            <a:r>
              <a:rPr lang="hu-HU" i="1" dirty="0" smtClean="0"/>
              <a:t>Vízhasználati hely (fürdő), műtárgy (mederhasználati vízilétesítmény), ha van védőműrendezés</a:t>
            </a:r>
          </a:p>
          <a:p>
            <a:r>
              <a:rPr lang="hu-HU" b="1" dirty="0" smtClean="0"/>
              <a:t>Melioráció</a:t>
            </a:r>
            <a:r>
              <a:rPr lang="hu-HU" dirty="0" smtClean="0"/>
              <a:t> – </a:t>
            </a:r>
            <a:r>
              <a:rPr lang="hu-HU" i="1" dirty="0" smtClean="0"/>
              <a:t>Mezőgazdasági célú vízrendezés, terhelési hely (hova vezetik)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81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Kiadott azonosítók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kitöltött űrlapoknak megfelelően</a:t>
            </a:r>
          </a:p>
          <a:p>
            <a:pPr lvl="1"/>
            <a:r>
              <a:rPr lang="hu-HU" dirty="0" smtClean="0"/>
              <a:t>új létesítése esetén teljesen újat veszünk fel</a:t>
            </a:r>
          </a:p>
          <a:p>
            <a:pPr lvl="1"/>
            <a:r>
              <a:rPr lang="hu-HU" dirty="0" smtClean="0"/>
              <a:t>Bővítés esetén pl. csak a meglévő hálózatot adjuk meg, hogy ne legyen szegmentálva (</a:t>
            </a:r>
            <a:r>
              <a:rPr lang="hu-HU" dirty="0" err="1" smtClean="0"/>
              <a:t>pl</a:t>
            </a:r>
            <a:r>
              <a:rPr lang="hu-HU" dirty="0" smtClean="0"/>
              <a:t> csatornázás esetén a települési gyűjtőhálózat, nem pedig annak valamilyen új </a:t>
            </a:r>
            <a:r>
              <a:rPr lang="hu-HU" dirty="0" err="1" smtClean="0"/>
              <a:t>alrészlete</a:t>
            </a:r>
            <a:r>
              <a:rPr lang="hu-HU" dirty="0" smtClean="0"/>
              <a:t> teljesen más azonosítóval)</a:t>
            </a:r>
          </a:p>
          <a:p>
            <a:pPr lvl="1"/>
            <a:endParaRPr lang="hu-HU" dirty="0"/>
          </a:p>
          <a:p>
            <a:r>
              <a:rPr lang="hu-HU" dirty="0" smtClean="0"/>
              <a:t>Hamarosan online felületen..</a:t>
            </a:r>
          </a:p>
          <a:p>
            <a:pPr lvl="1"/>
            <a:r>
              <a:rPr lang="hu-HU" dirty="0" smtClean="0"/>
              <a:t>Részben könnyebbség, de precízebb kitöltést igényel (várhatóan nem lesz pótlási lehetőségünk)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88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Problémák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Ahogy általában, sajnos ez a rendszer sem indult zökkenőmentesen</a:t>
            </a:r>
            <a:br>
              <a:rPr lang="hu-HU" dirty="0" smtClean="0"/>
            </a:br>
            <a:r>
              <a:rPr lang="hu-HU" dirty="0" smtClean="0"/>
              <a:t>(többszöri átdolgozás)</a:t>
            </a:r>
          </a:p>
          <a:p>
            <a:r>
              <a:rPr lang="hu-HU" dirty="0" smtClean="0"/>
              <a:t>Tervezőknek is, nekünk is „akklimatizálódni” kellett</a:t>
            </a:r>
            <a:br>
              <a:rPr lang="hu-HU" dirty="0" smtClean="0"/>
            </a:br>
            <a:r>
              <a:rPr lang="hu-HU" dirty="0" smtClean="0"/>
              <a:t>(idővel egyre kevesebb hiba)</a:t>
            </a:r>
          </a:p>
          <a:p>
            <a:r>
              <a:rPr lang="hu-HU" dirty="0" smtClean="0"/>
              <a:t>Előfordulnak példák, amikor mi sem tudjuk elsőre besorolni a rendszer összetettsége miatt</a:t>
            </a:r>
            <a:br>
              <a:rPr lang="hu-HU" dirty="0" smtClean="0"/>
            </a:br>
            <a:r>
              <a:rPr lang="hu-HU" dirty="0" smtClean="0"/>
              <a:t>(nagyobb ipari telephelyek, pl. Paks AE.)</a:t>
            </a:r>
          </a:p>
        </p:txBody>
      </p:sp>
    </p:spTree>
    <p:extLst>
      <p:ext uri="{BB962C8B-B14F-4D97-AF65-F5344CB8AC3E}">
        <p14:creationId xmlns:p14="http://schemas.microsoft.com/office/powerpoint/2010/main" val="36807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1114" y="2594519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+mn-lt"/>
                <a:cs typeface="Times New Roman" panose="02020603050405020304" pitchFamily="18" charset="0"/>
              </a:rPr>
              <a:t>Köszönöm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figyelmet!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Jogszabályi háttér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Vgtv</a:t>
            </a:r>
            <a:r>
              <a:rPr lang="hu-HU" dirty="0" smtClean="0"/>
              <a:t>. 2017-es módosítása</a:t>
            </a:r>
          </a:p>
          <a:p>
            <a:r>
              <a:rPr lang="hu-HU" dirty="0" smtClean="0"/>
              <a:t>72/1996 (V. 22.) Korm. rendelet a vízgazdálkodási hatósági jogkör gyakorlásáról</a:t>
            </a:r>
          </a:p>
          <a:p>
            <a:r>
              <a:rPr lang="hu-HU" dirty="0" smtClean="0"/>
              <a:t>Párhuzamosan: 18/1996 (VI. 13.) KHVM rendelet helyett 41/2017 (XII. 29.) BM rendelet</a:t>
            </a:r>
          </a:p>
          <a:p>
            <a:r>
              <a:rPr lang="hu-HU" dirty="0" smtClean="0"/>
              <a:t>Módosította: 518/2017 (XII. 29.) K. r. -&gt; objektumazonosítás</a:t>
            </a:r>
          </a:p>
          <a:p>
            <a:r>
              <a:rPr lang="hu-HU" dirty="0" smtClean="0"/>
              <a:t>Módosította: 288/2018 (XII. 21.) K. r.-&gt; apróbb módosítások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93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Objektumazonosítás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2018. január 1. óta mellékelendő az engedélyezési eljáráshoz</a:t>
            </a:r>
          </a:p>
          <a:p>
            <a:r>
              <a:rPr lang="hu-HU" dirty="0" smtClean="0"/>
              <a:t>Alapvetően összetetten kezeljük, de bontható:</a:t>
            </a:r>
          </a:p>
          <a:p>
            <a:pPr lvl="1"/>
            <a:r>
              <a:rPr lang="hu-HU" dirty="0" smtClean="0"/>
              <a:t>Objektumazonosítási nyilatkozat</a:t>
            </a:r>
          </a:p>
          <a:p>
            <a:pPr lvl="1"/>
            <a:r>
              <a:rPr lang="hu-HU" dirty="0" smtClean="0"/>
              <a:t>Vagyonkezelői hozzájárulás (kétféle:  vízkészletekhez és saját ingatlan érintettsége esetén) – </a:t>
            </a:r>
            <a:r>
              <a:rPr lang="hu-HU" i="1" dirty="0" smtClean="0"/>
              <a:t>továbbiakban </a:t>
            </a:r>
            <a:r>
              <a:rPr lang="hu-HU" i="1" dirty="0" err="1" smtClean="0"/>
              <a:t>vkh</a:t>
            </a:r>
            <a:r>
              <a:rPr lang="hu-HU" i="1" dirty="0" smtClean="0"/>
              <a:t>.</a:t>
            </a:r>
          </a:p>
          <a:p>
            <a:pPr lvl="1"/>
            <a:r>
              <a:rPr lang="hu-HU" dirty="0" smtClean="0"/>
              <a:t>Befogadói és mederkezelői nyilatkozat (ezt a 41/2017. írja elő)</a:t>
            </a:r>
          </a:p>
          <a:p>
            <a:r>
              <a:rPr lang="hu-HU" dirty="0" smtClean="0"/>
              <a:t>Célja: minden objektum egyértelmű azonosítása, adatbázis felépítése, pontosítása -&gt; elvileg munkafolyamatok gyorsítása a jövőben</a:t>
            </a:r>
          </a:p>
          <a:p>
            <a:pPr marL="0" indent="0">
              <a:buNone/>
            </a:pPr>
            <a:endParaRPr lang="hu-HU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4154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Objektumazonosítási kérelem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Igazgatóság honlapján elérhető adatlapok kitöltésével</a:t>
            </a:r>
          </a:p>
          <a:p>
            <a:pPr lvl="1"/>
            <a:r>
              <a:rPr lang="hu-HU" dirty="0" smtClean="0"/>
              <a:t>Papíron az Igazgatóság címére, vagy személyesen</a:t>
            </a:r>
          </a:p>
          <a:p>
            <a:pPr lvl="1"/>
            <a:r>
              <a:rPr lang="hu-HU" dirty="0" smtClean="0"/>
              <a:t>Elektronikus úton: </a:t>
            </a:r>
            <a:r>
              <a:rPr lang="hu-HU" dirty="0" smtClean="0">
                <a:hlinkClick r:id="rId3"/>
              </a:rPr>
              <a:t>letesitmenyazonositas@kdtvizig.hu</a:t>
            </a:r>
            <a:endParaRPr lang="hu-HU" dirty="0" smtClean="0"/>
          </a:p>
          <a:p>
            <a:r>
              <a:rPr lang="hu-HU" dirty="0" smtClean="0"/>
              <a:t>Benyújtandó: </a:t>
            </a:r>
          </a:p>
          <a:p>
            <a:pPr lvl="1"/>
            <a:r>
              <a:rPr lang="hu-HU" dirty="0" smtClean="0"/>
              <a:t>Kérelem</a:t>
            </a:r>
          </a:p>
          <a:p>
            <a:pPr lvl="1"/>
            <a:r>
              <a:rPr lang="hu-HU" dirty="0" smtClean="0"/>
              <a:t>Aláírt címlap, megfelelően kitöltött adatlapok</a:t>
            </a:r>
          </a:p>
          <a:p>
            <a:pPr lvl="1"/>
            <a:r>
              <a:rPr lang="hu-HU" dirty="0" smtClean="0"/>
              <a:t>A kérelmet megalapozandó tervdokumentáció</a:t>
            </a:r>
          </a:p>
          <a:p>
            <a:r>
              <a:rPr lang="hu-HU" dirty="0" smtClean="0"/>
              <a:t>Idei évtől beérkezéstől számított maximum 20 napon belül a VIZIG kiadja, ha minden rendben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87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VIZIG része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Beérkező kérelmet feldolgozzuk (iktatás-szignálás-ügyintéző), ha kell ezt követően adatpótlási felhívás</a:t>
            </a:r>
          </a:p>
          <a:p>
            <a:r>
              <a:rPr lang="hu-HU" dirty="0" smtClean="0"/>
              <a:t>Igényléstől függően nyilatkozat és </a:t>
            </a:r>
            <a:r>
              <a:rPr lang="hu-HU" dirty="0" err="1" smtClean="0"/>
              <a:t>vkh</a:t>
            </a:r>
            <a:r>
              <a:rPr lang="hu-HU" dirty="0" smtClean="0"/>
              <a:t>. kiállítása -&gt; adatlapok alapján a VARTA </a:t>
            </a:r>
            <a:r>
              <a:rPr lang="hu-HU" i="1" dirty="0" smtClean="0"/>
              <a:t>(Vízügyi Alapadat Rendszer – Térinformatikai Adatbázis) </a:t>
            </a:r>
            <a:r>
              <a:rPr lang="hu-HU" dirty="0" smtClean="0"/>
              <a:t>rendszerben való rögzítés, automatikus egyedi VOR-kód generálás </a:t>
            </a:r>
            <a:r>
              <a:rPr lang="hu-HU" i="1" dirty="0" smtClean="0"/>
              <a:t>(Vízügyi Objektum Rendszer)</a:t>
            </a:r>
          </a:p>
          <a:p>
            <a:r>
              <a:rPr lang="hu-HU" dirty="0" smtClean="0"/>
              <a:t>Idei évtől nem adunk azonosítót, ha elutasítjuk a vagyonkezelői hozzájárulást (csak alapos indoklással megtehető)</a:t>
            </a:r>
          </a:p>
          <a:p>
            <a:r>
              <a:rPr lang="hu-HU" dirty="0" smtClean="0"/>
              <a:t>Havi kimutatás készítése (kiadott azonosítókról) </a:t>
            </a:r>
            <a:br>
              <a:rPr lang="hu-HU" dirty="0" smtClean="0"/>
            </a:br>
            <a:r>
              <a:rPr lang="hu-HU" dirty="0" smtClean="0"/>
              <a:t>2018-ban: kb. 840 db igényléshez 2799 db kiadott VOR kód</a:t>
            </a:r>
          </a:p>
        </p:txBody>
      </p:sp>
    </p:spTree>
    <p:extLst>
      <p:ext uri="{BB962C8B-B14F-4D97-AF65-F5344CB8AC3E}">
        <p14:creationId xmlns:p14="http://schemas.microsoft.com/office/powerpoint/2010/main" val="10666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Űrlapok és kitöltés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Honlapon megtalálható útmutató alapján</a:t>
            </a:r>
          </a:p>
          <a:p>
            <a:r>
              <a:rPr lang="hu-HU" dirty="0" smtClean="0"/>
              <a:t>Létesítménytípus, vízhasználati jelleg (és vízimunka) szerint csoportosítva – jelenleg összesen 15+3 munkalap, ezek tovább osztva 61 típusra</a:t>
            </a:r>
          </a:p>
          <a:p>
            <a:r>
              <a:rPr lang="hu-HU" dirty="0" smtClean="0"/>
              <a:t>Több létesítmény esetén objektumonként külön-külön kitöltendő azok pontos műszaki adataival</a:t>
            </a:r>
          </a:p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7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Űrlapok és kitöltés II. (Vízhasználatoknál)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Azonosítás logikája: létesítmény – vízterhelési hely – vízhasználati hely</a:t>
            </a:r>
          </a:p>
          <a:p>
            <a:r>
              <a:rPr lang="hu-HU" dirty="0" smtClean="0"/>
              <a:t>Vagyis:</a:t>
            </a:r>
          </a:p>
          <a:p>
            <a:pPr lvl="1"/>
            <a:r>
              <a:rPr lang="hu-HU" dirty="0" smtClean="0"/>
              <a:t>víz útja: mivel </a:t>
            </a:r>
            <a:r>
              <a:rPr lang="hu-HU" dirty="0" err="1" smtClean="0"/>
              <a:t>szerzi</a:t>
            </a:r>
            <a:r>
              <a:rPr lang="hu-HU" dirty="0" smtClean="0"/>
              <a:t> (kút, műtárgy) – honnét </a:t>
            </a:r>
            <a:r>
              <a:rPr lang="hu-HU" dirty="0" err="1" smtClean="0"/>
              <a:t>szerzi</a:t>
            </a:r>
            <a:r>
              <a:rPr lang="hu-HU" dirty="0"/>
              <a:t> </a:t>
            </a:r>
            <a:r>
              <a:rPr lang="hu-HU" dirty="0" smtClean="0"/>
              <a:t>(FEV, FAV kivétel) –</a:t>
            </a:r>
            <a:br>
              <a:rPr lang="hu-HU" dirty="0" smtClean="0"/>
            </a:br>
            <a:r>
              <a:rPr lang="hu-HU" dirty="0" smtClean="0"/>
              <a:t>hol használja (vízhasználati egység: vízellátás, öntözés, halastó) –</a:t>
            </a:r>
            <a:br>
              <a:rPr lang="hu-HU" dirty="0" smtClean="0"/>
            </a:br>
            <a:r>
              <a:rPr lang="hu-HU" dirty="0" smtClean="0"/>
              <a:t>hová </a:t>
            </a:r>
            <a:r>
              <a:rPr lang="hu-HU" dirty="0"/>
              <a:t>vezeti vissza </a:t>
            </a:r>
            <a:r>
              <a:rPr lang="hu-HU" dirty="0" smtClean="0"/>
              <a:t>(FEV</a:t>
            </a:r>
            <a:r>
              <a:rPr lang="hu-HU" dirty="0"/>
              <a:t>, FAV </a:t>
            </a:r>
            <a:r>
              <a:rPr lang="hu-HU" dirty="0" smtClean="0"/>
              <a:t>bevezetés/sajtolás)</a:t>
            </a:r>
          </a:p>
          <a:p>
            <a:pPr lvl="1"/>
            <a:r>
              <a:rPr lang="hu-HU" dirty="0" smtClean="0"/>
              <a:t>adatbázis felépítése (összetett kapcsolatok, redundancia elkerülése) – pl. sok kút egy vízkivételi „csomaghoz” rendelve (1-n adatbáziskapcsolat), ami ellát egy, vagy több vízhasználót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90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Főbb példák I. – Kitöltendő űrlapok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Kutak</a:t>
            </a:r>
            <a:r>
              <a:rPr lang="hu-HU" dirty="0" smtClean="0"/>
              <a:t> – </a:t>
            </a:r>
            <a:r>
              <a:rPr lang="hu-HU" i="1" dirty="0" smtClean="0"/>
              <a:t>felszín alatti vízfeltáró objektum (</a:t>
            </a:r>
            <a:r>
              <a:rPr lang="hu-HU" i="1" dirty="0" err="1" smtClean="0"/>
              <a:t>fav-obj</a:t>
            </a:r>
            <a:r>
              <a:rPr lang="hu-HU" i="1" dirty="0" smtClean="0"/>
              <a:t>)</a:t>
            </a:r>
            <a:r>
              <a:rPr lang="hu-HU" dirty="0" smtClean="0"/>
              <a:t>, </a:t>
            </a:r>
            <a:r>
              <a:rPr lang="hu-HU" i="1" dirty="0" smtClean="0"/>
              <a:t>vízhasználati hely</a:t>
            </a:r>
            <a:r>
              <a:rPr lang="hu-HU" dirty="0" smtClean="0"/>
              <a:t>, </a:t>
            </a:r>
            <a:r>
              <a:rPr lang="hu-HU" i="1" dirty="0" smtClean="0"/>
              <a:t>vízterhelési hely </a:t>
            </a:r>
            <a:r>
              <a:rPr lang="hu-HU" dirty="0" smtClean="0"/>
              <a:t>(monitoring kutak esetében csak </a:t>
            </a:r>
            <a:r>
              <a:rPr lang="hu-HU" i="1" dirty="0" err="1" smtClean="0"/>
              <a:t>fav-obj</a:t>
            </a:r>
            <a:r>
              <a:rPr lang="hu-HU" dirty="0" smtClean="0"/>
              <a:t>. és a hozzá kapcsolódó </a:t>
            </a:r>
            <a:r>
              <a:rPr lang="hu-HU" i="1" dirty="0" smtClean="0"/>
              <a:t>vízhasználati hely</a:t>
            </a:r>
            <a:r>
              <a:rPr lang="hu-HU" dirty="0" smtClean="0"/>
              <a:t>)</a:t>
            </a:r>
          </a:p>
          <a:p>
            <a:r>
              <a:rPr lang="hu-HU" b="1" dirty="0" smtClean="0"/>
              <a:t>Tavak, tározók </a:t>
            </a:r>
            <a:r>
              <a:rPr lang="hu-HU" dirty="0" smtClean="0"/>
              <a:t>– </a:t>
            </a:r>
            <a:r>
              <a:rPr lang="hu-HU" i="1" dirty="0" smtClean="0"/>
              <a:t>létesített meder</a:t>
            </a:r>
            <a:r>
              <a:rPr lang="hu-HU" dirty="0" smtClean="0"/>
              <a:t>, </a:t>
            </a:r>
            <a:r>
              <a:rPr lang="hu-HU" i="1" dirty="0" smtClean="0"/>
              <a:t>műtárgy</a:t>
            </a:r>
            <a:r>
              <a:rPr lang="hu-HU" dirty="0" smtClean="0"/>
              <a:t>, </a:t>
            </a:r>
            <a:r>
              <a:rPr lang="hu-HU" i="1" dirty="0" smtClean="0"/>
              <a:t>vízhasználati hely</a:t>
            </a:r>
            <a:r>
              <a:rPr lang="hu-HU" dirty="0" smtClean="0"/>
              <a:t>, </a:t>
            </a:r>
            <a:r>
              <a:rPr lang="hu-HU" i="1" dirty="0" smtClean="0"/>
              <a:t>vízterhelési pont, tározó hasznosítás </a:t>
            </a:r>
            <a:r>
              <a:rPr lang="hu-HU" dirty="0" smtClean="0"/>
              <a:t>(ha záportározó, akkor </a:t>
            </a:r>
            <a:r>
              <a:rPr lang="hu-HU" i="1" dirty="0" smtClean="0"/>
              <a:t>tározótér)</a:t>
            </a:r>
          </a:p>
          <a:p>
            <a:r>
              <a:rPr lang="hu-HU" b="1" dirty="0" smtClean="0"/>
              <a:t>Öntözés</a:t>
            </a:r>
            <a:r>
              <a:rPr lang="hu-HU" dirty="0" smtClean="0"/>
              <a:t> – </a:t>
            </a:r>
            <a:r>
              <a:rPr lang="hu-HU" i="1" dirty="0" smtClean="0"/>
              <a:t>vízhasználati hely</a:t>
            </a:r>
            <a:r>
              <a:rPr lang="hu-HU" dirty="0" smtClean="0"/>
              <a:t>, </a:t>
            </a:r>
            <a:r>
              <a:rPr lang="hu-HU" i="1" dirty="0" smtClean="0"/>
              <a:t>vízterhelési pont, öntöző telep</a:t>
            </a:r>
            <a:r>
              <a:rPr lang="hu-HU" dirty="0" smtClean="0"/>
              <a:t>; ha van </a:t>
            </a:r>
            <a:r>
              <a:rPr lang="hu-HU" i="1" dirty="0" smtClean="0"/>
              <a:t>öntözőrendszer</a:t>
            </a:r>
            <a:r>
              <a:rPr lang="hu-HU" dirty="0" smtClean="0"/>
              <a:t> és esetleg </a:t>
            </a:r>
            <a:r>
              <a:rPr lang="hu-HU" i="1" dirty="0" err="1" smtClean="0"/>
              <a:t>öntözőfűrt</a:t>
            </a:r>
            <a:r>
              <a:rPr lang="hu-HU" dirty="0" smtClean="0"/>
              <a:t> (nálunk nem ez a jellemző); vagy </a:t>
            </a:r>
            <a:r>
              <a:rPr lang="hu-HU" i="1" dirty="0" err="1" smtClean="0"/>
              <a:t>fav-obj</a:t>
            </a:r>
            <a:r>
              <a:rPr lang="hu-HU" dirty="0" smtClean="0"/>
              <a:t>, ha FAV a vízbázisa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20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Főbb példák II. – Kitöltendő űrlapok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 smtClean="0"/>
              <a:t>Szennyvíztisztítás és elvezetés*</a:t>
            </a:r>
            <a:r>
              <a:rPr lang="hu-HU" dirty="0" smtClean="0"/>
              <a:t> – </a:t>
            </a:r>
            <a:r>
              <a:rPr lang="hu-HU" i="1" dirty="0" smtClean="0"/>
              <a:t>Közüzemi szennyvíz </a:t>
            </a:r>
            <a:r>
              <a:rPr lang="hu-HU" dirty="0" smtClean="0"/>
              <a:t>(szükség szerint a szennyvíztisztító telep, kibocsátás helye, gyűjtőhálózat, szállítóművek)</a:t>
            </a:r>
          </a:p>
          <a:p>
            <a:r>
              <a:rPr lang="hu-HU" b="1" dirty="0" smtClean="0"/>
              <a:t>Közüzemi vízellátás* </a:t>
            </a:r>
            <a:r>
              <a:rPr lang="hu-HU" dirty="0" smtClean="0"/>
              <a:t>– </a:t>
            </a:r>
            <a:r>
              <a:rPr lang="hu-HU" i="1" dirty="0" smtClean="0"/>
              <a:t>Közüzemi vízellátás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(szükség szerint települési elosztóhálózat, szállító, víztermelő, és tisztítóművek) és </a:t>
            </a:r>
            <a:r>
              <a:rPr lang="hu-HU" i="1" dirty="0" smtClean="0"/>
              <a:t>vízterhelési hely</a:t>
            </a:r>
            <a:endParaRPr lang="hu-HU" dirty="0" smtClean="0"/>
          </a:p>
          <a:p>
            <a:r>
              <a:rPr lang="hu-HU" b="1" dirty="0" smtClean="0"/>
              <a:t>Csapadékvíz elvezetés (települési, ipari)</a:t>
            </a:r>
            <a:r>
              <a:rPr lang="hu-HU" dirty="0" smtClean="0"/>
              <a:t> – </a:t>
            </a:r>
            <a:r>
              <a:rPr lang="hu-HU" i="1" dirty="0" smtClean="0"/>
              <a:t>Csapadékvízelvezetés</a:t>
            </a:r>
            <a:r>
              <a:rPr lang="hu-HU" i="1" dirty="0"/>
              <a:t>, Saját célú csapadékvízelhelyezés </a:t>
            </a:r>
            <a:r>
              <a:rPr lang="hu-HU" dirty="0" smtClean="0"/>
              <a:t>(saját vízhasználat nélkül)</a:t>
            </a:r>
          </a:p>
          <a:p>
            <a:r>
              <a:rPr lang="hu-HU" b="1" dirty="0" smtClean="0"/>
              <a:t>Ipari telephely </a:t>
            </a:r>
            <a:r>
              <a:rPr lang="hu-HU" dirty="0" smtClean="0"/>
              <a:t>– </a:t>
            </a:r>
            <a:r>
              <a:rPr lang="hu-HU" i="1" dirty="0" smtClean="0"/>
              <a:t>Ipari vízhasználati telep (abban az esetben is, ha közműről veszi és adja, de van saját előtisztítója)</a:t>
            </a:r>
          </a:p>
          <a:p>
            <a:endParaRPr lang="hu-HU" i="1" dirty="0"/>
          </a:p>
          <a:p>
            <a:r>
              <a:rPr lang="hu-HU" i="1" dirty="0" smtClean="0"/>
              <a:t>*Egyéb kommunális vízhasználatok (pl. </a:t>
            </a:r>
            <a:r>
              <a:rPr lang="hu-HU" i="1" dirty="0" err="1" smtClean="0"/>
              <a:t>szoc</a:t>
            </a:r>
            <a:r>
              <a:rPr lang="hu-HU" i="1" dirty="0" smtClean="0"/>
              <a:t>. otthon)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74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617</Words>
  <Application>Microsoft Office PowerPoint</Application>
  <PresentationFormat>Egyéni</PresentationFormat>
  <Paragraphs>71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VOR kód igénylése és kiadásának rendszere</vt:lpstr>
      <vt:lpstr>Jogszabályi háttér</vt:lpstr>
      <vt:lpstr>Objektumazonosítás </vt:lpstr>
      <vt:lpstr>Objektumazonosítási kérelem</vt:lpstr>
      <vt:lpstr>VIZIG része</vt:lpstr>
      <vt:lpstr>Űrlapok és kitöltés I.</vt:lpstr>
      <vt:lpstr>Űrlapok és kitöltés II. (Vízhasználatoknál)</vt:lpstr>
      <vt:lpstr>Főbb példák I. – Kitöltendő űrlapok</vt:lpstr>
      <vt:lpstr>Főbb példák II. – Kitöltendő űrlapok</vt:lpstr>
      <vt:lpstr>Ritkább példák – Kitöltendő űrlapok</vt:lpstr>
      <vt:lpstr>Kiadott azonosítók</vt:lpstr>
      <vt:lpstr>Problémák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Szabó Péter</dc:creator>
  <cp:lastModifiedBy>beni</cp:lastModifiedBy>
  <cp:revision>36</cp:revision>
  <dcterms:created xsi:type="dcterms:W3CDTF">2019-04-11T06:41:34Z</dcterms:created>
  <dcterms:modified xsi:type="dcterms:W3CDTF">2019-04-18T08:40:37Z</dcterms:modified>
</cp:coreProperties>
</file>